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96" r:id="rId2"/>
    <p:sldId id="258" r:id="rId3"/>
    <p:sldId id="281" r:id="rId4"/>
    <p:sldId id="260" r:id="rId5"/>
    <p:sldId id="274" r:id="rId6"/>
    <p:sldId id="262" r:id="rId7"/>
    <p:sldId id="282" r:id="rId8"/>
    <p:sldId id="263" r:id="rId9"/>
    <p:sldId id="285" r:id="rId10"/>
    <p:sldId id="286" r:id="rId11"/>
    <p:sldId id="287" r:id="rId12"/>
    <p:sldId id="290" r:id="rId13"/>
    <p:sldId id="291" r:id="rId14"/>
    <p:sldId id="272" r:id="rId15"/>
    <p:sldId id="267" r:id="rId16"/>
    <p:sldId id="294" r:id="rId17"/>
    <p:sldId id="295" r:id="rId18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CC0099"/>
    <a:srgbClr val="FF9900"/>
    <a:srgbClr val="CC6600"/>
    <a:srgbClr val="95C6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714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yles\Desktop\DATA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9"/>
          <c:order val="9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Sheet1!$B$1:$B$14</c:f>
              <c:numCache>
                <c:formatCode>General</c:formatCode>
                <c:ptCount val="14"/>
                <c:pt idx="2" formatCode="#,##0">
                  <c:v>320208</c:v>
                </c:pt>
                <c:pt idx="3" formatCode="#,##0">
                  <c:v>494148</c:v>
                </c:pt>
                <c:pt idx="4" formatCode="#,##0">
                  <c:v>920693</c:v>
                </c:pt>
                <c:pt idx="5" formatCode="#,##0">
                  <c:v>1188879</c:v>
                </c:pt>
                <c:pt idx="6" formatCode="#,##0">
                  <c:v>2644498</c:v>
                </c:pt>
                <c:pt idx="7" formatCode="#,##0">
                  <c:v>3772075</c:v>
                </c:pt>
                <c:pt idx="8" formatCode="#,##0">
                  <c:v>4655005</c:v>
                </c:pt>
                <c:pt idx="9" formatCode="#,##0">
                  <c:v>4984881</c:v>
                </c:pt>
                <c:pt idx="10" formatCode="#,##0">
                  <c:v>6237524</c:v>
                </c:pt>
                <c:pt idx="11" formatCode="#,##0">
                  <c:v>9942978</c:v>
                </c:pt>
                <c:pt idx="12" formatCode="#,##0">
                  <c:v>13451187</c:v>
                </c:pt>
              </c:numCache>
            </c:numRef>
          </c:val>
        </c:ser>
        <c:ser>
          <c:idx val="10"/>
          <c:order val="1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Sheet1!$C$1:$C$14</c:f>
              <c:numCache>
                <c:formatCode>General</c:formatCode>
                <c:ptCount val="14"/>
              </c:numCache>
            </c:numRef>
          </c:val>
        </c:ser>
        <c:ser>
          <c:idx val="11"/>
          <c:order val="11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Sheet1!$D$1:$D$14</c:f>
              <c:numCache>
                <c:formatCode>General</c:formatCode>
                <c:ptCount val="14"/>
              </c:numCache>
            </c:numRef>
          </c:val>
        </c:ser>
        <c:ser>
          <c:idx val="12"/>
          <c:order val="12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Sheet1!$E$1:$E$14</c:f>
              <c:numCache>
                <c:formatCode>General</c:formatCode>
                <c:ptCount val="14"/>
              </c:numCache>
            </c:numRef>
          </c:val>
        </c:ser>
        <c:ser>
          <c:idx val="13"/>
          <c:order val="13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Sheet1!$F$1:$F$14</c:f>
              <c:numCache>
                <c:formatCode>General</c:formatCode>
                <c:ptCount val="14"/>
              </c:numCache>
            </c:numRef>
          </c:val>
        </c:ser>
        <c:ser>
          <c:idx val="14"/>
          <c:order val="14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Sheet1!$G$1:$G$14</c:f>
              <c:numCache>
                <c:formatCode>General</c:formatCode>
                <c:ptCount val="14"/>
              </c:numCache>
            </c:numRef>
          </c:val>
        </c:ser>
        <c:ser>
          <c:idx val="15"/>
          <c:order val="1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Sheet1!$H$1:$H$14</c:f>
              <c:numCache>
                <c:formatCode>General</c:formatCode>
                <c:ptCount val="14"/>
              </c:numCache>
            </c:numRef>
          </c:val>
        </c:ser>
        <c:ser>
          <c:idx val="16"/>
          <c:order val="16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Sheet1!$I$1:$I$14</c:f>
              <c:numCache>
                <c:formatCode>General</c:formatCode>
                <c:ptCount val="14"/>
              </c:numCache>
            </c:numRef>
          </c:val>
        </c:ser>
        <c:ser>
          <c:idx val="17"/>
          <c:order val="17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Sheet1!$J$1:$J$14</c:f>
              <c:numCache>
                <c:formatCode>General</c:formatCode>
                <c:ptCount val="14"/>
              </c:numCache>
            </c:numRef>
          </c:val>
        </c:ser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Sheet1!$B$1:$B$14</c:f>
              <c:numCache>
                <c:formatCode>General</c:formatCode>
                <c:ptCount val="14"/>
                <c:pt idx="2" formatCode="#,##0">
                  <c:v>320208</c:v>
                </c:pt>
                <c:pt idx="3" formatCode="#,##0">
                  <c:v>494148</c:v>
                </c:pt>
                <c:pt idx="4" formatCode="#,##0">
                  <c:v>920693</c:v>
                </c:pt>
                <c:pt idx="5" formatCode="#,##0">
                  <c:v>1188879</c:v>
                </c:pt>
                <c:pt idx="6" formatCode="#,##0">
                  <c:v>2644498</c:v>
                </c:pt>
                <c:pt idx="7" formatCode="#,##0">
                  <c:v>3772075</c:v>
                </c:pt>
                <c:pt idx="8" formatCode="#,##0">
                  <c:v>4655005</c:v>
                </c:pt>
                <c:pt idx="9" formatCode="#,##0">
                  <c:v>4984881</c:v>
                </c:pt>
                <c:pt idx="10" formatCode="#,##0">
                  <c:v>6237524</c:v>
                </c:pt>
                <c:pt idx="11" formatCode="#,##0">
                  <c:v>9942978</c:v>
                </c:pt>
                <c:pt idx="12" formatCode="#,##0">
                  <c:v>13451187</c:v>
                </c:pt>
              </c:numCache>
            </c:numRef>
          </c:val>
        </c:ser>
        <c:ser>
          <c:idx val="1"/>
          <c:order val="1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Sheet1!$C$1:$C$14</c:f>
              <c:numCache>
                <c:formatCode>General</c:formatCode>
                <c:ptCount val="14"/>
              </c:numCache>
            </c:numRef>
          </c:val>
        </c:ser>
        <c:ser>
          <c:idx val="2"/>
          <c:order val="2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Sheet1!$D$1:$D$14</c:f>
              <c:numCache>
                <c:formatCode>General</c:formatCode>
                <c:ptCount val="14"/>
              </c:numCache>
            </c:numRef>
          </c:val>
        </c:ser>
        <c:ser>
          <c:idx val="3"/>
          <c:order val="3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Sheet1!$E$1:$E$14</c:f>
              <c:numCache>
                <c:formatCode>General</c:formatCode>
                <c:ptCount val="14"/>
              </c:numCache>
            </c:numRef>
          </c:val>
        </c:ser>
        <c:ser>
          <c:idx val="4"/>
          <c:order val="4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Sheet1!$F$1:$F$14</c:f>
              <c:numCache>
                <c:formatCode>General</c:formatCode>
                <c:ptCount val="14"/>
              </c:numCache>
            </c:numRef>
          </c:val>
        </c:ser>
        <c:ser>
          <c:idx val="5"/>
          <c:order val="5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Sheet1!$G$1:$G$14</c:f>
              <c:numCache>
                <c:formatCode>General</c:formatCode>
                <c:ptCount val="14"/>
              </c:numCache>
            </c:numRef>
          </c:val>
        </c:ser>
        <c:ser>
          <c:idx val="6"/>
          <c:order val="6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Sheet1!$H$1:$H$14</c:f>
              <c:numCache>
                <c:formatCode>General</c:formatCode>
                <c:ptCount val="14"/>
              </c:numCache>
            </c:numRef>
          </c:val>
        </c:ser>
        <c:ser>
          <c:idx val="7"/>
          <c:order val="7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Sheet1!$I$1:$I$14</c:f>
              <c:numCache>
                <c:formatCode>General</c:formatCode>
                <c:ptCount val="14"/>
              </c:numCache>
            </c:numRef>
          </c:val>
        </c:ser>
        <c:ser>
          <c:idx val="8"/>
          <c:order val="8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Sheet1!$A$1:$A$14</c:f>
              <c:strCache>
                <c:ptCount val="14"/>
                <c:pt idx="0">
                  <c:v>Table 3. Annual photovoltaic module shipments, 2006-2016 (peak kilowatts)</c:v>
                </c:pt>
                <c:pt idx="1">
                  <c:v>Year 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Source: U.S. Energy Information Administration, Form EIA-63B, 'Annual Photovoltaic Cell/Module Shipments Report.' Note: </c:v>
                </c:pt>
              </c:strCache>
            </c:strRef>
          </c:cat>
          <c:val>
            <c:numRef>
              <c:f>Sheet1!$J$1:$J$14</c:f>
              <c:numCache>
                <c:formatCode>General</c:formatCode>
                <c:ptCount val="14"/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57FB3-B67D-4D6F-B2CC-4AD5403E1EE4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892CB-DDB1-40BA-94E8-291A6FBBF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75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FE5AC-BF7A-43BF-8570-CB27DB41A02E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BDEC4-E4C5-4556-9704-B3C3E4A38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6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25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01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3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22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99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99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99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87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13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BDEC4-E4C5-4556-9704-B3C3E4A382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5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4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8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3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3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6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6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1444296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104" y="640795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5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09" y="578774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2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2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5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09" y="578774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34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E26EAAD-130A-44D2-8671-4F9C886FE557}" type="datetimeFigureOut">
              <a:rPr lang="en-US" smtClean="0"/>
              <a:t>11/29/2017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104" y="640795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5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177857-4E63-4948-A7B1-243007C3EA5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businessfeed.sunpower.com/articles/introduction-to-commercial-solar-battery-storag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effectLst/>
              </a:rPr>
              <a:t>Renewable Solar Energy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46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Team Members: Ryan Furnish, </a:t>
            </a:r>
            <a:r>
              <a:rPr lang="en-US" sz="3600" dirty="0" err="1" smtClean="0"/>
              <a:t>Qusai</a:t>
            </a:r>
            <a:r>
              <a:rPr lang="en-US" sz="3600" dirty="0" smtClean="0"/>
              <a:t> </a:t>
            </a:r>
            <a:r>
              <a:rPr lang="en-US" sz="3600" dirty="0" err="1" smtClean="0"/>
              <a:t>Hadidi</a:t>
            </a:r>
            <a:r>
              <a:rPr lang="en-US" sz="3600" dirty="0" smtClean="0"/>
              <a:t>, and </a:t>
            </a:r>
            <a:r>
              <a:rPr lang="en-US" sz="3600" dirty="0" err="1" smtClean="0"/>
              <a:t>Fadad</a:t>
            </a:r>
            <a:r>
              <a:rPr lang="en-US" sz="3600" dirty="0" smtClean="0"/>
              <a:t> </a:t>
            </a:r>
            <a:r>
              <a:rPr lang="en-US" sz="3600" dirty="0" err="1" smtClean="0"/>
              <a:t>Aljama</a:t>
            </a:r>
            <a:r>
              <a:rPr lang="en-US" sz="3600" dirty="0" smtClean="0"/>
              <a:t> </a:t>
            </a:r>
            <a:endParaRPr lang="en-US" sz="3600" dirty="0"/>
          </a:p>
          <a:p>
            <a:r>
              <a:rPr lang="en-US" sz="3600" dirty="0" smtClean="0"/>
              <a:t> Audience: Large Companies such as Caterpillar</a:t>
            </a:r>
          </a:p>
          <a:p>
            <a:r>
              <a:rPr lang="en-US" sz="3600" dirty="0" smtClean="0"/>
              <a:t>Renewable Solar Energy</a:t>
            </a:r>
            <a:endParaRPr lang="en-US" sz="3600" dirty="0" smtClean="0"/>
          </a:p>
          <a:p>
            <a:pPr>
              <a:buBlip>
                <a:blip r:embed="rId3"/>
              </a:buBlip>
            </a:pPr>
            <a:endParaRPr lang="en-US" sz="3600" dirty="0"/>
          </a:p>
          <a:p>
            <a:pPr>
              <a:buBlip>
                <a:blip r:embed="rId3"/>
              </a:buBlip>
            </a:pP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Centaur" panose="02030504050205020304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5879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25"/>
    </mc:Choice>
    <mc:Fallback xmlns="">
      <p:transition spd="slow" advTm="75225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</a:t>
            </a:r>
            <a:r>
              <a:rPr lang="en-US" dirty="0"/>
              <a:t>reliable energy sources. </a:t>
            </a:r>
          </a:p>
          <a:p>
            <a:r>
              <a:rPr lang="en-US" dirty="0"/>
              <a:t>F</a:t>
            </a:r>
            <a:r>
              <a:rPr lang="en-US" dirty="0" smtClean="0"/>
              <a:t>ossil </a:t>
            </a:r>
            <a:r>
              <a:rPr lang="en-US" dirty="0"/>
              <a:t>fuels are the major source of energy </a:t>
            </a:r>
            <a:endParaRPr lang="en-US" dirty="0" smtClean="0"/>
          </a:p>
          <a:p>
            <a:r>
              <a:rPr lang="en-US" dirty="0" smtClean="0"/>
              <a:t>Fossil </a:t>
            </a:r>
            <a:r>
              <a:rPr lang="en-US" dirty="0"/>
              <a:t>fuels are </a:t>
            </a:r>
            <a:r>
              <a:rPr lang="en-US" dirty="0" smtClean="0"/>
              <a:t>exhaustible</a:t>
            </a:r>
          </a:p>
          <a:p>
            <a:r>
              <a:rPr lang="en-US" dirty="0" smtClean="0"/>
              <a:t>Increasing cost of energy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>
                <a:solidFill>
                  <a:srgbClr val="FF0000"/>
                </a:solidFill>
                <a:latin typeface="Centaur" panose="02030504050205020304" pitchFamily="18" charset="0"/>
              </a:rPr>
              <a:t>    Problem</a:t>
            </a:r>
            <a:endParaRPr lang="en-US" sz="6600" dirty="0">
              <a:solidFill>
                <a:srgbClr val="FF0000"/>
              </a:solidFill>
              <a:latin typeface="Centaur" panose="020305040502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94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Non-renewable sources of energy such as petroleum based energy are exhaustible and expensive in long term as compared to renewable sources of energy.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FF9900"/>
                </a:solidFill>
                <a:latin typeface="Garamond" panose="02020404030301010803" pitchFamily="18" charset="0"/>
              </a:rPr>
              <a:t>Problem Statement</a:t>
            </a:r>
          </a:p>
        </p:txBody>
      </p:sp>
    </p:spTree>
    <p:extLst>
      <p:ext uri="{BB962C8B-B14F-4D97-AF65-F5344CB8AC3E}">
        <p14:creationId xmlns:p14="http://schemas.microsoft.com/office/powerpoint/2010/main" val="150435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08"/>
    </mc:Choice>
    <mc:Fallback xmlns="">
      <p:transition spd="slow" advTm="2850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73373" y="1622354"/>
            <a:ext cx="10972800" cy="4525963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of the report is to determine the cost benefits of solar energy and the advantages of solar energy when supplemented with existing power supply on a daily bases.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70C0"/>
                </a:solidFill>
                <a:latin typeface="Garamond" panose="02020404030301010803" pitchFamily="18" charset="0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410074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34"/>
    </mc:Choice>
    <mc:Fallback xmlns="">
      <p:transition spd="slow" advTm="3203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82305" y="1549571"/>
            <a:ext cx="10972800" cy="45259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report focuses on the cost, benefits, storage, and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usage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solar energy as a source of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for major companies with large electricity demands. </a:t>
            </a: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B050"/>
                </a:solidFill>
                <a:latin typeface="Garamond" panose="02020404030301010803" pitchFamily="18" charset="0"/>
              </a:rPr>
              <a:t>Scope</a:t>
            </a:r>
          </a:p>
        </p:txBody>
      </p:sp>
    </p:spTree>
    <p:extLst>
      <p:ext uri="{BB962C8B-B14F-4D97-AF65-F5344CB8AC3E}">
        <p14:creationId xmlns:p14="http://schemas.microsoft.com/office/powerpoint/2010/main" val="99883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04"/>
    </mc:Choice>
    <mc:Fallback xmlns="">
      <p:transition spd="slow" advTm="483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005749"/>
              </p:ext>
            </p:extLst>
          </p:nvPr>
        </p:nvGraphicFramePr>
        <p:xfrm>
          <a:off x="609600" y="1481138"/>
          <a:ext cx="10972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      RESULTS</a:t>
            </a:r>
            <a:endParaRPr lang="en-US" sz="66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09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smtClean="0"/>
              <a:t>Retrieved data</a:t>
            </a:r>
            <a:endParaRPr lang="en-US" dirty="0">
              <a:solidFill>
                <a:schemeClr val="bg1"/>
              </a:solidFill>
              <a:latin typeface="Centaur" panose="020305040502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CC0099"/>
                </a:solidFill>
                <a:latin typeface="Garamond" panose="02020404030301010803" pitchFamily="18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11150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23"/>
    </mc:Choice>
    <mc:Fallback xmlns="">
      <p:transition spd="slow" advTm="42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27713" y="1658751"/>
            <a:ext cx="10972800" cy="45259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/>
              <a:t>capital </a:t>
            </a:r>
            <a:endParaRPr lang="en-US" sz="32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capital costs are approximated to be $400/M</a:t>
            </a:r>
            <a:r>
              <a:rPr lang="en-US" sz="2800" baseline="30000" dirty="0"/>
              <a:t>2</a:t>
            </a:r>
            <a:r>
              <a:rPr lang="en-US" sz="2800" dirty="0"/>
              <a:t>.</a:t>
            </a:r>
          </a:p>
          <a:p>
            <a:r>
              <a:rPr lang="en-US" sz="3200" dirty="0" smtClean="0"/>
              <a:t>two </a:t>
            </a:r>
            <a:r>
              <a:rPr lang="en-US" sz="3200" dirty="0"/>
              <a:t>companies that generate electricity in Hong Kong. </a:t>
            </a:r>
            <a:endParaRPr lang="en-US" sz="3200" dirty="0" smtClean="0"/>
          </a:p>
          <a:p>
            <a:r>
              <a:rPr lang="en-US" sz="3200" dirty="0" smtClean="0"/>
              <a:t>Table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Cost Benefits of Solar Energy</a:t>
            </a:r>
            <a:endParaRPr lang="en-US" sz="6600" dirty="0">
              <a:solidFill>
                <a:srgbClr val="CC0099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03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23"/>
    </mc:Choice>
    <mc:Fallback xmlns="">
      <p:transition spd="slow" advTm="42023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491" y="656826"/>
            <a:ext cx="3850783" cy="5795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309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23"/>
    </mc:Choice>
    <mc:Fallback xmlns="">
      <p:transition spd="slow" advTm="42023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837" y="1043189"/>
            <a:ext cx="6078827" cy="5133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02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019" y="359391"/>
            <a:ext cx="9975701" cy="4572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Advantages of Solar Energy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74398" y="1201004"/>
            <a:ext cx="4711511" cy="466753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Supplementing power usage with energy collected from solar panels can greatly reduce  energy costs.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can be stored  on batteries and can be used  when solar panel production is not at its highest. </a:t>
            </a:r>
          </a:p>
          <a:p>
            <a:pPr algn="l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Baseline business energy load usage with commercial solar power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899" y="1460316"/>
            <a:ext cx="7069540" cy="44082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150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Solar Panel Systems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Solar Production by Month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/>
              <a:t>There are three different types of solar panels systems.</a:t>
            </a:r>
          </a:p>
          <a:p>
            <a:r>
              <a:rPr lang="en-US" dirty="0"/>
              <a:t>Fixed panels that are left in the same position year long.</a:t>
            </a:r>
          </a:p>
          <a:p>
            <a:r>
              <a:rPr lang="en-US" dirty="0"/>
              <a:t>Adjustable panels that are manually adjusted twice a year for increased efficiency.</a:t>
            </a:r>
          </a:p>
          <a:p>
            <a:r>
              <a:rPr lang="en-US" dirty="0"/>
              <a:t>Tracking systems that will move panels to face the sun throughout the day.</a:t>
            </a:r>
          </a:p>
          <a:p>
            <a:endParaRPr lang="en-US" dirty="0"/>
          </a:p>
        </p:txBody>
      </p:sp>
      <p:pic>
        <p:nvPicPr>
          <p:cNvPr id="10" name="Content Placeholder 9" descr="optsolargraph.jpg"/>
          <p:cNvPicPr>
            <a:picLocks noGrp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7" y="1559667"/>
            <a:ext cx="5389563" cy="37116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87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</a:t>
            </a:r>
            <a:r>
              <a:rPr lang="en-US" sz="3600" dirty="0" smtClean="0"/>
              <a:t>enewable</a:t>
            </a:r>
            <a:r>
              <a:rPr lang="en-US" sz="3600" dirty="0" smtClean="0"/>
              <a:t> </a:t>
            </a:r>
            <a:r>
              <a:rPr lang="en-US" sz="3600" dirty="0"/>
              <a:t>energy </a:t>
            </a:r>
            <a:endParaRPr lang="en-US" sz="3600" dirty="0" smtClean="0"/>
          </a:p>
          <a:p>
            <a:r>
              <a:rPr lang="en-US" sz="3600" dirty="0" smtClean="0"/>
              <a:t>In the past solar energy was c</a:t>
            </a:r>
            <a:r>
              <a:rPr lang="en-US" sz="3600" dirty="0" smtClean="0"/>
              <a:t>ostly </a:t>
            </a:r>
            <a:r>
              <a:rPr lang="en-US" sz="3600" dirty="0"/>
              <a:t>and inefficient to </a:t>
            </a:r>
            <a:r>
              <a:rPr lang="en-US" sz="3600" dirty="0" smtClean="0"/>
              <a:t>collect</a:t>
            </a:r>
            <a:r>
              <a:rPr lang="en-US" sz="3600" dirty="0" smtClean="0"/>
              <a:t> </a:t>
            </a:r>
            <a:r>
              <a:rPr lang="en-US" sz="3600" dirty="0"/>
              <a:t>on a large scale. </a:t>
            </a:r>
          </a:p>
          <a:p>
            <a:r>
              <a:rPr lang="en-US" sz="3600" dirty="0" smtClean="0"/>
              <a:t>Advances in solar energy sources</a:t>
            </a:r>
          </a:p>
          <a:p>
            <a:r>
              <a:rPr lang="en-US" sz="3600" dirty="0" smtClean="0"/>
              <a:t>The </a:t>
            </a:r>
            <a:r>
              <a:rPr lang="en-US" sz="3600" dirty="0"/>
              <a:t>initial cost of these systems </a:t>
            </a:r>
            <a:r>
              <a:rPr lang="en-US" sz="3600" dirty="0" smtClean="0"/>
              <a:t>are</a:t>
            </a:r>
            <a:r>
              <a:rPr lang="en-US" sz="3600" dirty="0" smtClean="0"/>
              <a:t> high</a:t>
            </a:r>
          </a:p>
          <a:p>
            <a:r>
              <a:rPr lang="en-US" sz="3600" dirty="0"/>
              <a:t>Government tax credits and incentive  </a:t>
            </a:r>
          </a:p>
          <a:p>
            <a:endParaRPr lang="en-US" sz="3600" dirty="0" smtClean="0"/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  <a:latin typeface="Centaur" panose="02030504050205020304" pitchFamily="18" charset="0"/>
            </a:endParaRPr>
          </a:p>
          <a:p>
            <a:pPr>
              <a:buBlip>
                <a:blip r:embed="rId3"/>
              </a:buBlip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  <a:latin typeface="Garamond" panose="02020404030301010803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18654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25"/>
    </mc:Choice>
    <mc:Fallback xmlns="">
      <p:transition spd="slow" advTm="75225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Caterpillar </a:t>
            </a:r>
            <a:r>
              <a:rPr lang="en-US" sz="3600" dirty="0"/>
              <a:t>can successfully supplement energy demands and reduce energy costs for the company. </a:t>
            </a:r>
          </a:p>
          <a:p>
            <a:r>
              <a:rPr lang="en-US" sz="3600" dirty="0"/>
              <a:t>Doing so will reduce the environmental impact Caterpillar has and increase the public’s view of the company. </a:t>
            </a:r>
          </a:p>
          <a:p>
            <a:pPr marL="0" lvl="0" indent="0">
              <a:buNone/>
            </a:pPr>
            <a:r>
              <a:rPr lang="en-US" sz="3600" dirty="0"/>
              <a:t>    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9999"/>
                </a:solidFill>
                <a:latin typeface="Garamond" panose="02020404030301010803" pitchFamily="18" charset="0"/>
              </a:rPr>
              <a:t>Recommendations</a:t>
            </a:r>
            <a:endParaRPr lang="en-US" sz="6600" dirty="0">
              <a:solidFill>
                <a:srgbClr val="FF9900"/>
              </a:solidFill>
              <a:effectLst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75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51"/>
    </mc:Choice>
    <mc:Fallback xmlns="">
      <p:transition spd="slow" advTm="830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US" dirty="0" err="1"/>
              <a:t>Anyu</a:t>
            </a:r>
            <a:r>
              <a:rPr lang="en-US" dirty="0"/>
              <a:t>, J. N. (2017). Solar Energy from the Sahara Sun to Power Europe: The Deserted Project. </a:t>
            </a:r>
            <a:r>
              <a:rPr lang="en-US" i="1" dirty="0"/>
              <a:t>International Journal of Organizational Innovation</a:t>
            </a:r>
            <a:r>
              <a:rPr lang="en-US" dirty="0"/>
              <a:t>, </a:t>
            </a:r>
            <a:r>
              <a:rPr lang="en-US" i="1" dirty="0"/>
              <a:t>9</a:t>
            </a:r>
            <a:r>
              <a:rPr lang="en-US" dirty="0"/>
              <a:t>(3), 56-70.</a:t>
            </a:r>
            <a:endParaRPr lang="en-US" dirty="0" smtClean="0">
              <a:effectLst/>
            </a:endParaRPr>
          </a:p>
          <a:p>
            <a:pPr fontAlgn="base"/>
            <a:r>
              <a:rPr lang="en-US" dirty="0" err="1"/>
              <a:t>Mingaleva</a:t>
            </a:r>
            <a:r>
              <a:rPr lang="en-US" dirty="0"/>
              <a:t>, Z., </a:t>
            </a:r>
            <a:r>
              <a:rPr lang="en-US" dirty="0" err="1"/>
              <a:t>Vukovic</a:t>
            </a:r>
            <a:r>
              <a:rPr lang="en-US" dirty="0"/>
              <a:t>, N., &amp; </a:t>
            </a:r>
            <a:r>
              <a:rPr lang="en-US" dirty="0" err="1"/>
              <a:t>Radovanovic</a:t>
            </a:r>
            <a:r>
              <a:rPr lang="en-US" dirty="0"/>
              <a:t>, M. (2017). Solar energy application in houses heating systems in Russia. </a:t>
            </a:r>
            <a:r>
              <a:rPr lang="en-US" i="1" dirty="0"/>
              <a:t>International journal of cognitive research in science, engineering &amp; education (IJCRSEE)</a:t>
            </a:r>
            <a:r>
              <a:rPr lang="en-US" dirty="0"/>
              <a:t>, </a:t>
            </a:r>
            <a:r>
              <a:rPr lang="en-US" i="1" dirty="0"/>
              <a:t>5</a:t>
            </a:r>
            <a:r>
              <a:rPr lang="en-US" dirty="0"/>
              <a:t>(1), 141-148. </a:t>
            </a:r>
            <a:r>
              <a:rPr lang="en-US" dirty="0" err="1"/>
              <a:t>Doi</a:t>
            </a:r>
            <a:r>
              <a:rPr lang="en-US" dirty="0"/>
              <a:t>: 10.5937/IJCRSEE1701141M</a:t>
            </a:r>
            <a:endParaRPr lang="en-US" dirty="0" smtClean="0">
              <a:effectLst/>
            </a:endParaRPr>
          </a:p>
          <a:p>
            <a:pPr fontAlgn="base"/>
            <a:r>
              <a:rPr lang="en-US" dirty="0"/>
              <a:t>Smith, M. G., &amp; </a:t>
            </a:r>
            <a:r>
              <a:rPr lang="en-US" dirty="0" err="1"/>
              <a:t>Urpelainen</a:t>
            </a:r>
            <a:r>
              <a:rPr lang="en-US" dirty="0"/>
              <a:t>, J. (2014). Early Adopters of Solar Panels in Developing Countries: Evidence from Tanzania. </a:t>
            </a:r>
            <a:r>
              <a:rPr lang="en-US" i="1" dirty="0"/>
              <a:t>Review Of Policy Research</a:t>
            </a:r>
            <a:r>
              <a:rPr lang="en-US" dirty="0"/>
              <a:t>, </a:t>
            </a:r>
            <a:r>
              <a:rPr lang="en-US" i="1" dirty="0"/>
              <a:t>31</a:t>
            </a:r>
            <a:r>
              <a:rPr lang="en-US" dirty="0"/>
              <a:t>(1), 17-37. doi:10.1111/ropr.12061</a:t>
            </a:r>
            <a:endParaRPr lang="en-US" dirty="0" smtClean="0">
              <a:effectLst/>
            </a:endParaRPr>
          </a:p>
          <a:p>
            <a:pPr fontAlgn="base"/>
            <a:r>
              <a:rPr lang="en-US" dirty="0"/>
              <a:t>Danielson, M. G. (2016). The IRR of a project with many potential outcomes. </a:t>
            </a:r>
            <a:r>
              <a:rPr lang="en-US" i="1" dirty="0"/>
              <a:t>Engineering Economist</a:t>
            </a:r>
            <a:r>
              <a:rPr lang="en-US" dirty="0"/>
              <a:t>, </a:t>
            </a:r>
            <a:r>
              <a:rPr lang="en-US" i="1" dirty="0"/>
              <a:t>61</a:t>
            </a:r>
            <a:r>
              <a:rPr lang="en-US" dirty="0"/>
              <a:t>(1), 44-56. doi:10.1080/0013791X.2015.1095383</a:t>
            </a:r>
            <a:endParaRPr lang="en-US" dirty="0" smtClean="0">
              <a:effectLst/>
            </a:endParaRPr>
          </a:p>
          <a:p>
            <a:r>
              <a:rPr lang="en-US" dirty="0"/>
              <a:t>Kaufman, D., and C. Franz. (2000). </a:t>
            </a:r>
            <a:r>
              <a:rPr lang="en-US" i="1" dirty="0"/>
              <a:t>Biosphere 2000: Protecting Our Global Environment</a:t>
            </a:r>
            <a:r>
              <a:rPr lang="en-US" dirty="0"/>
              <a:t>. New York: Harper.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References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74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Augustine Band of Cahuilla Indians, Energy Conservation and Development Project—Energy Options Analysis. (2005). Award No. DE-FG36- 0XGO16018, Final Report.</a:t>
            </a:r>
          </a:p>
          <a:p>
            <a:pPr fontAlgn="base"/>
            <a:r>
              <a:rPr lang="en-US" dirty="0" err="1"/>
              <a:t>Simionescu</a:t>
            </a:r>
            <a:r>
              <a:rPr lang="en-US" dirty="0"/>
              <a:t>, M. (2016). The identification of inflation rate determinants in the USA using the stochastic search variable selection. </a:t>
            </a:r>
            <a:r>
              <a:rPr lang="en-US" i="1" dirty="0"/>
              <a:t>Centre for </a:t>
            </a:r>
            <a:r>
              <a:rPr lang="en-US" i="1" dirty="0" err="1"/>
              <a:t>european</a:t>
            </a:r>
            <a:r>
              <a:rPr lang="en-US" i="1" dirty="0"/>
              <a:t> studies (</a:t>
            </a:r>
            <a:r>
              <a:rPr lang="en-US" i="1" dirty="0" err="1"/>
              <a:t>ces</a:t>
            </a:r>
            <a:r>
              <a:rPr lang="en-US" i="1" dirty="0"/>
              <a:t>) working papers</a:t>
            </a:r>
            <a:r>
              <a:rPr lang="en-US" dirty="0"/>
              <a:t>, </a:t>
            </a:r>
            <a:r>
              <a:rPr lang="en-US" i="1" dirty="0"/>
              <a:t>8</a:t>
            </a:r>
            <a:r>
              <a:rPr lang="en-US" dirty="0"/>
              <a:t>(1), 171-181.</a:t>
            </a:r>
          </a:p>
          <a:p>
            <a:r>
              <a:rPr lang="en-US" dirty="0" err="1"/>
              <a:t>Stahley</a:t>
            </a:r>
            <a:r>
              <a:rPr lang="en-US" dirty="0"/>
              <a:t> B. (2017, April 11</a:t>
            </a:r>
            <a:r>
              <a:rPr lang="en-US" baseline="30000" dirty="0"/>
              <a:t>th</a:t>
            </a:r>
            <a:r>
              <a:rPr lang="en-US" dirty="0"/>
              <a:t>) Everything you need to know about commercial solar battery                  storage in 1,000 words (and 3 pictures).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businessfeed.sunpower.com/articles/introduction-to-commercial-solar-battery-storage</a:t>
            </a:r>
            <a:endParaRPr lang="en-US" dirty="0" smtClean="0"/>
          </a:p>
          <a:p>
            <a:r>
              <a:rPr lang="en-US" dirty="0" err="1" smtClean="0"/>
              <a:t>Elisara-Laulu</a:t>
            </a:r>
            <a:r>
              <a:rPr lang="en-US" dirty="0" smtClean="0"/>
              <a:t>, F. M. (2009). “Report on the Indigenous Peoples Global Summit on Climate Change—</a:t>
            </a:r>
            <a:r>
              <a:rPr lang="en-US" dirty="0" err="1" smtClean="0"/>
              <a:t>Dena’ina</a:t>
            </a:r>
            <a:r>
              <a:rPr lang="en-US" dirty="0" smtClean="0"/>
              <a:t> Center Anchorage Alaska.” Available at: http://siosiomaga.hostoi.com/reports/meeting%20reports/ IP_Anchorage_2009.htm.</a:t>
            </a:r>
          </a:p>
          <a:p>
            <a:r>
              <a:rPr lang="en-US" dirty="0" err="1" smtClean="0"/>
              <a:t>Dreveskracht</a:t>
            </a:r>
            <a:r>
              <a:rPr lang="en-US" dirty="0" smtClean="0"/>
              <a:t>, R. D. (2013). Economic development, native nations, and solar projects. </a:t>
            </a:r>
            <a:r>
              <a:rPr lang="en-US" i="1" dirty="0" smtClean="0"/>
              <a:t>American Journal of Economics &amp; Sociology</a:t>
            </a:r>
            <a:r>
              <a:rPr lang="en-US" dirty="0" smtClean="0"/>
              <a:t>, </a:t>
            </a:r>
            <a:r>
              <a:rPr lang="en-US" i="1" dirty="0" smtClean="0"/>
              <a:t>72</a:t>
            </a:r>
            <a:r>
              <a:rPr lang="en-US" dirty="0" smtClean="0"/>
              <a:t>(1), 122-144. doi:10.1111/j.1536-7150.2012.00866.x</a:t>
            </a:r>
          </a:p>
          <a:p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Continuation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5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1008</TotalTime>
  <Words>421</Words>
  <Application>Microsoft Office PowerPoint</Application>
  <PresentationFormat>Custom</PresentationFormat>
  <Paragraphs>68</Paragraphs>
  <Slides>17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Concourse</vt:lpstr>
      <vt:lpstr>Renewable Solar Energy </vt:lpstr>
      <vt:lpstr>Introduction</vt:lpstr>
      <vt:lpstr>    Problem</vt:lpstr>
      <vt:lpstr>Problem Statement</vt:lpstr>
      <vt:lpstr>Purpose</vt:lpstr>
      <vt:lpstr>Scope</vt:lpstr>
      <vt:lpstr>      RESULTS</vt:lpstr>
      <vt:lpstr>Discussion</vt:lpstr>
      <vt:lpstr>Cost Benefits of Solar Energy</vt:lpstr>
      <vt:lpstr>PowerPoint Presentation</vt:lpstr>
      <vt:lpstr>PowerPoint Presentation</vt:lpstr>
      <vt:lpstr> Advantages of Solar Energy</vt:lpstr>
      <vt:lpstr>Solar Panel Systems </vt:lpstr>
      <vt:lpstr>Conclusion</vt:lpstr>
      <vt:lpstr>Recommendations</vt:lpstr>
      <vt:lpstr>References </vt:lpstr>
      <vt:lpstr>Continuation</vt:lpstr>
    </vt:vector>
  </TitlesOfParts>
  <Company>Indiana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Furnish</dc:creator>
  <cp:lastModifiedBy>Ryan Furnish</cp:lastModifiedBy>
  <cp:revision>32</cp:revision>
  <cp:lastPrinted>2016-07-04T22:28:19Z</cp:lastPrinted>
  <dcterms:created xsi:type="dcterms:W3CDTF">2016-07-01T17:36:15Z</dcterms:created>
  <dcterms:modified xsi:type="dcterms:W3CDTF">2017-11-30T06:01:29Z</dcterms:modified>
</cp:coreProperties>
</file>